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984" r:id="rId3"/>
    <p:sldId id="801" r:id="rId5"/>
    <p:sldId id="990" r:id="rId6"/>
    <p:sldId id="991" r:id="rId7"/>
    <p:sldId id="998" r:id="rId8"/>
    <p:sldId id="1000" r:id="rId9"/>
    <p:sldId id="1007" r:id="rId10"/>
    <p:sldId id="1008" r:id="rId11"/>
    <p:sldId id="1009" r:id="rId12"/>
    <p:sldId id="1010" r:id="rId13"/>
    <p:sldId id="986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207A3FE-92C7-4786-9FEE-3D83952D9372}">
          <p14:sldIdLst>
            <p14:sldId id="984"/>
            <p14:sldId id="801"/>
            <p14:sldId id="990"/>
            <p14:sldId id="991"/>
            <p14:sldId id="998"/>
            <p14:sldId id="1000"/>
            <p14:sldId id="1007"/>
            <p14:sldId id="1008"/>
            <p14:sldId id="1009"/>
            <p14:sldId id="1010"/>
            <p14:sldId id="9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天鸿" initials="陈天鸿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7E7"/>
    <a:srgbClr val="9F0909"/>
    <a:srgbClr val="FF7D2F"/>
    <a:srgbClr val="F9680D"/>
    <a:srgbClr val="A4D86C"/>
    <a:srgbClr val="FBAD59"/>
    <a:srgbClr val="9ED9FA"/>
    <a:srgbClr val="72C7F8"/>
    <a:srgbClr val="0584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1" autoAdjust="0"/>
    <p:restoredTop sz="96433" autoAdjust="0"/>
  </p:normalViewPr>
  <p:slideViewPr>
    <p:cSldViewPr snapToGrid="0" showGuides="1">
      <p:cViewPr varScale="1">
        <p:scale>
          <a:sx n="110" d="100"/>
          <a:sy n="110" d="100"/>
        </p:scale>
        <p:origin x="882" y="96"/>
      </p:cViewPr>
      <p:guideLst>
        <p:guide orient="horz" pos="213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42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zh-CN" altLang="en-US"/>
              <a:t>网易内部资料，请勿外传</a:t>
            </a:r>
            <a:endParaRPr kumimoji="1" lang="zh-CN" altLang="en-US" dirty="0"/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kumimoji="1" lang="zh-CN" altLang="en-US"/>
              <a:t>网易内部资料，请勿外传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024F85-CB1C-7445-9B98-7B8479DF2CF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zh-CN" altLang="en-US"/>
              <a:t>网易内部资料，请勿外传</a:t>
            </a:r>
            <a:endParaRPr kumimoji="1" lang="zh-CN" altLang="en-US" dirty="0"/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kumimoji="1" lang="zh-CN" altLang="en-US"/>
              <a:t>网易内部资料，请勿外传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阿进填写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6ECA-5176-4A50-A895-E7B03FAB9E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024F85-CB1C-7445-9B98-7B8479DF2CF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024F85-CB1C-7445-9B98-7B8479DF2CF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024F85-CB1C-7445-9B98-7B8479DF2CF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024F85-CB1C-7445-9B98-7B8479DF2CF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024F85-CB1C-7445-9B98-7B8479DF2CF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024F85-CB1C-7445-9B98-7B8479DF2CF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D024F85-CB1C-7445-9B98-7B8479DF2CF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网易内部资料，请勿外传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191-98FC-4568-95DD-ED3C44E606A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红色大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191-98FC-4568-95DD-ED3C44E606AA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3011686" y="6408107"/>
            <a:ext cx="61686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rPr>
              <a:t>——</a:t>
            </a:r>
            <a:r>
              <a:rPr lang="zh-CN" altLang="en-US" sz="1100" kern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rPr>
              <a:t>网易内部商业机密，请勿外传</a:t>
            </a:r>
            <a:r>
              <a:rPr lang="en-US" altLang="zh-CN" sz="1100" kern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rPr>
              <a:t>——</a:t>
            </a:r>
            <a:endParaRPr lang="zh-CN" altLang="en-US" sz="1100" kern="12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A4A7191-98FC-4568-95DD-ED3C44E606A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11686" y="6408107"/>
            <a:ext cx="61686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kern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rPr>
              <a:t>——</a:t>
            </a:r>
            <a:r>
              <a:rPr lang="zh-CN" altLang="en-US" sz="1100" kern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rPr>
              <a:t>网易内部商业机密，请勿外传</a:t>
            </a:r>
            <a:r>
              <a:rPr lang="en-US" altLang="zh-CN" sz="1100" kern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rPr>
              <a:t>——</a:t>
            </a:r>
            <a:endParaRPr lang="zh-CN" altLang="en-US" sz="1100" kern="12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media" Target="../media/media3.mp4"/><Relationship Id="rId3" Type="http://schemas.openxmlformats.org/officeDocument/2006/relationships/video" Target="../media/media3.mp4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7" Type="http://schemas.openxmlformats.org/officeDocument/2006/relationships/notesSlide" Target="../notesSlides/notesSlide7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34.xml"/><Relationship Id="rId24" Type="http://schemas.openxmlformats.org/officeDocument/2006/relationships/tags" Target="../tags/tag33.xml"/><Relationship Id="rId23" Type="http://schemas.openxmlformats.org/officeDocument/2006/relationships/tags" Target="../tags/tag32.xml"/><Relationship Id="rId22" Type="http://schemas.openxmlformats.org/officeDocument/2006/relationships/tags" Target="../tags/tag31.xml"/><Relationship Id="rId21" Type="http://schemas.openxmlformats.org/officeDocument/2006/relationships/tags" Target="../tags/tag30.xml"/><Relationship Id="rId20" Type="http://schemas.openxmlformats.org/officeDocument/2006/relationships/tags" Target="../tags/tag29.xml"/><Relationship Id="rId2" Type="http://schemas.openxmlformats.org/officeDocument/2006/relationships/image" Target="../media/image5.svg"/><Relationship Id="rId19" Type="http://schemas.openxmlformats.org/officeDocument/2006/relationships/tags" Target="../tags/tag28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image" Target="../media/image5.sv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转正述职报告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93865" y="4168017"/>
            <a:ext cx="82937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王卓为 </a:t>
            </a:r>
            <a:r>
              <a:rPr kumimoji="1" lang="en-US" altLang="zh-CN" sz="20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kumimoji="1" lang="zh-CN" altLang="en-US" sz="20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梦幻事业部</a:t>
            </a:r>
            <a:endParaRPr kumimoji="1" lang="zh-CN" altLang="en-US" sz="20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1980" y="4770778"/>
            <a:ext cx="45316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梦幻事业</a:t>
            </a:r>
            <a:r>
              <a:rPr kumimoji="1"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部</a:t>
            </a:r>
            <a:endParaRPr kumimoji="1"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2025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年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月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25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日</a:t>
            </a:r>
            <a:endParaRPr kumimoji="1"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1608060" y="4840815"/>
            <a:ext cx="0" cy="413100"/>
          </a:xfrm>
          <a:prstGeom prst="line">
            <a:avLst/>
          </a:prstGeom>
          <a:ln w="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00" cy="12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3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后续发展与规划</a:t>
            </a:r>
            <a:endParaRPr kumimoji="1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1379" y="2428481"/>
            <a:ext cx="9809871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zh-CN" altLang="en-US" sz="2000" b="1" dirty="0">
                <a:latin typeface="+mj-ea"/>
                <a:ea typeface="+mj-ea"/>
              </a:rPr>
              <a:t>游戏开发</a:t>
            </a:r>
            <a:endParaRPr lang="en-US" altLang="zh-CN" sz="2000" b="1" dirty="0">
              <a:latin typeface="+mj-ea"/>
              <a:ea typeface="+mj-ea"/>
            </a:endParaRPr>
          </a:p>
          <a:p>
            <a:pPr indent="0">
              <a:buNone/>
            </a:pPr>
            <a:endParaRPr lang="en-US" sz="2000" dirty="0">
              <a:latin typeface="+mj-ea"/>
              <a:ea typeface="+mj-ea"/>
            </a:endParaRPr>
          </a:p>
          <a:p>
            <a:pPr indent="0">
              <a:buNone/>
            </a:pPr>
            <a:r>
              <a:rPr lang="en-US" sz="2000" dirty="0">
                <a:latin typeface="+mj-ea"/>
                <a:ea typeface="+mj-ea"/>
              </a:rPr>
              <a:t>1. </a:t>
            </a:r>
            <a:r>
              <a:rPr lang="zh-CN" altLang="en-US" sz="2000" dirty="0">
                <a:latin typeface="+mj-ea"/>
                <a:ea typeface="+mj-ea"/>
              </a:rPr>
              <a:t>深入了解游戏内的各个子系统，提高开发</a:t>
            </a:r>
            <a:r>
              <a:rPr lang="zh-CN" altLang="en-US" sz="2000" dirty="0">
                <a:latin typeface="+mj-ea"/>
                <a:ea typeface="+mj-ea"/>
              </a:rPr>
              <a:t>效率。</a:t>
            </a:r>
            <a:endParaRPr lang="zh-CN" altLang="en-US" sz="2000" dirty="0">
              <a:latin typeface="+mj-ea"/>
              <a:ea typeface="+mj-ea"/>
            </a:endParaRPr>
          </a:p>
          <a:p>
            <a:pPr indent="0">
              <a:buNone/>
            </a:pPr>
            <a:r>
              <a:rPr lang="en-US" altLang="zh-CN" sz="2000" dirty="0">
                <a:latin typeface="+mj-ea"/>
                <a:ea typeface="+mj-ea"/>
              </a:rPr>
              <a:t>2. </a:t>
            </a:r>
            <a:r>
              <a:rPr lang="zh-CN" altLang="en-US" sz="2000" dirty="0">
                <a:latin typeface="+mj-ea"/>
                <a:ea typeface="+mj-ea"/>
              </a:rPr>
              <a:t>封装或</a:t>
            </a:r>
            <a:r>
              <a:rPr lang="zh-CN" altLang="en-US" sz="2000" dirty="0">
                <a:latin typeface="+mj-ea"/>
                <a:ea typeface="+mj-ea"/>
              </a:rPr>
              <a:t>优化游戏内的一些通用功能，方便后续迭代。</a:t>
            </a:r>
            <a:endParaRPr lang="en-US" sz="2000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zh-CN" altLang="en-US" sz="2000" b="1" dirty="0">
                <a:latin typeface="+mj-ea"/>
              </a:rPr>
              <a:t>任务管理</a:t>
            </a:r>
            <a:endParaRPr lang="en-US" altLang="zh-CN" sz="2000" b="1" dirty="0">
              <a:latin typeface="+mj-ea"/>
            </a:endParaRPr>
          </a:p>
          <a:p>
            <a:pPr indent="0">
              <a:buNone/>
            </a:pPr>
            <a:endParaRPr lang="en-US" altLang="zh-CN" sz="2000" dirty="0">
              <a:latin typeface="+mj-ea"/>
            </a:endParaRPr>
          </a:p>
          <a:p>
            <a:pPr indent="0">
              <a:buNone/>
            </a:pPr>
            <a:r>
              <a:rPr lang="en-US" altLang="zh-CN" sz="2000" dirty="0">
                <a:latin typeface="+mj-ea"/>
              </a:rPr>
              <a:t>1. </a:t>
            </a:r>
            <a:r>
              <a:rPr lang="zh-CN" altLang="en-US" sz="2000" dirty="0">
                <a:latin typeface="+mj-ea"/>
                <a:ea typeface="+mj-ea"/>
                <a:sym typeface="+mn-ea"/>
              </a:rPr>
              <a:t>方案的设计。</a:t>
            </a:r>
            <a:endParaRPr lang="en-US" altLang="zh-CN" sz="2000" dirty="0">
              <a:latin typeface="+mj-ea"/>
            </a:endParaRPr>
          </a:p>
          <a:p>
            <a:pPr indent="0">
              <a:buFont typeface="+mj-lt"/>
              <a:buNone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2. </a:t>
            </a:r>
            <a:r>
              <a:rPr lang="zh-CN" altLang="en-US" sz="2000" dirty="0">
                <a:latin typeface="+mj-ea"/>
                <a:ea typeface="+mj-ea"/>
                <a:sym typeface="+mn-ea"/>
              </a:rPr>
              <a:t>任务的</a:t>
            </a:r>
            <a:r>
              <a:rPr lang="zh-CN" altLang="en-US" sz="2000" dirty="0">
                <a:latin typeface="+mj-ea"/>
                <a:ea typeface="+mj-ea"/>
                <a:sym typeface="+mn-ea"/>
              </a:rPr>
              <a:t>划分。</a:t>
            </a:r>
            <a:endParaRPr lang="zh-CN" altLang="en-US" sz="2000" dirty="0">
              <a:latin typeface="+mj-ea"/>
              <a:ea typeface="+mj-ea"/>
              <a:sym typeface="+mn-ea"/>
            </a:endParaRPr>
          </a:p>
          <a:p>
            <a:pPr indent="0">
              <a:buFont typeface="+mj-lt"/>
              <a:buNone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3. </a:t>
            </a:r>
            <a:r>
              <a:rPr lang="zh-CN" altLang="en-US" sz="2000" dirty="0">
                <a:latin typeface="+mj-ea"/>
                <a:ea typeface="+mj-ea"/>
                <a:sym typeface="+mn-ea"/>
              </a:rPr>
              <a:t>职能间的</a:t>
            </a:r>
            <a:r>
              <a:rPr lang="zh-CN" altLang="en-US" sz="2000" dirty="0">
                <a:latin typeface="+mj-ea"/>
                <a:ea typeface="+mj-ea"/>
                <a:sym typeface="+mn-ea"/>
              </a:rPr>
              <a:t>协作。</a:t>
            </a:r>
            <a:endParaRPr lang="zh-CN" altLang="en-US" sz="2000" dirty="0">
              <a:latin typeface="+mj-ea"/>
              <a:ea typeface="+mj-ea"/>
              <a:sym typeface="+mn-ea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>
              <a:latin typeface="+mj-ea"/>
              <a:ea typeface="+mj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1379" y="1664552"/>
            <a:ext cx="98098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latin typeface="+mj-ea"/>
                <a:ea typeface="+mj-ea"/>
              </a:rPr>
              <a:t>发展总目标：高效，高质量的完成</a:t>
            </a:r>
            <a:r>
              <a:rPr lang="zh-CN" altLang="en-US" sz="2000" b="1" dirty="0" smtClean="0">
                <a:latin typeface="+mj-ea"/>
                <a:ea typeface="+mj-ea"/>
              </a:rPr>
              <a:t>任务，成为一个</a:t>
            </a:r>
            <a:r>
              <a:rPr lang="zh-CN" altLang="en-US" sz="2000" b="1" dirty="0" smtClean="0">
                <a:latin typeface="+mj-ea"/>
                <a:ea typeface="+mj-ea"/>
              </a:rPr>
              <a:t>能独当一面的</a:t>
            </a:r>
            <a:r>
              <a:rPr lang="zh-CN" altLang="en-US" sz="2000" b="1" dirty="0" smtClean="0">
                <a:latin typeface="+mj-ea"/>
                <a:ea typeface="+mj-ea"/>
              </a:rPr>
              <a:t>游戏开发人员。</a:t>
            </a:r>
            <a:endParaRPr lang="zh-CN" altLang="en-US" sz="2000" b="1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0" y="2767280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kumimoji="1"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6;p2"/>
          <p:cNvCxnSpPr/>
          <p:nvPr>
            <p:custDataLst>
              <p:tags r:id="rId1"/>
            </p:custDataLst>
          </p:nvPr>
        </p:nvCxnSpPr>
        <p:spPr>
          <a:xfrm flipH="1">
            <a:off x="5872480" y="558826"/>
            <a:ext cx="12791" cy="5892774"/>
          </a:xfrm>
          <a:prstGeom prst="straightConnector1">
            <a:avLst/>
          </a:prstGeom>
          <a:noFill/>
          <a:ln w="9525" cap="flat" cmpd="sng">
            <a:solidFill>
              <a:srgbClr val="B7997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7" name="Google Shape;117;p2"/>
          <p:cNvSpPr/>
          <p:nvPr>
            <p:custDataLst>
              <p:tags r:id="rId2"/>
            </p:custDataLst>
          </p:nvPr>
        </p:nvSpPr>
        <p:spPr>
          <a:xfrm>
            <a:off x="5612071" y="1128155"/>
            <a:ext cx="540000" cy="540000"/>
          </a:xfrm>
          <a:prstGeom prst="ellipse">
            <a:avLst/>
          </a:prstGeom>
          <a:solidFill>
            <a:srgbClr val="9F0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CN" sz="2000" b="0" i="0" u="none" strike="noStrike" cap="none" dirty="0">
                <a:solidFill>
                  <a:srgbClr val="F2F2F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r>
            <a:endParaRPr sz="2000" b="0" i="0" u="none" strike="noStrike" cap="none" dirty="0">
              <a:solidFill>
                <a:srgbClr val="F2F2F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118;p2"/>
          <p:cNvSpPr/>
          <p:nvPr/>
        </p:nvSpPr>
        <p:spPr>
          <a:xfrm>
            <a:off x="1457762" y="1717481"/>
            <a:ext cx="2880000" cy="28800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119;p2"/>
          <p:cNvSpPr/>
          <p:nvPr/>
        </p:nvSpPr>
        <p:spPr>
          <a:xfrm>
            <a:off x="1456822" y="1717685"/>
            <a:ext cx="2880360" cy="284924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 panose="020B0604020202020204"/>
              <a:buNone/>
            </a:pPr>
            <a:r>
              <a:rPr lang="zh-CN" sz="7200" b="0" i="0" u="none" strike="noStrike" cap="none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sz="1400" b="0" i="0" u="none" strike="noStrike" cap="none" dirty="0">
              <a:solidFill>
                <a:srgbClr val="C00000"/>
              </a:solidFill>
              <a:sym typeface="Arial" panose="020B0604020202020204"/>
            </a:endParaRPr>
          </a:p>
        </p:txBody>
      </p:sp>
      <p:sp>
        <p:nvSpPr>
          <p:cNvPr id="10" name="Google Shape;121;p2"/>
          <p:cNvSpPr/>
          <p:nvPr>
            <p:custDataLst>
              <p:tags r:id="rId3"/>
            </p:custDataLst>
          </p:nvPr>
        </p:nvSpPr>
        <p:spPr>
          <a:xfrm>
            <a:off x="5612071" y="3163337"/>
            <a:ext cx="540000" cy="540000"/>
          </a:xfrm>
          <a:prstGeom prst="ellipse">
            <a:avLst/>
          </a:prstGeom>
          <a:solidFill>
            <a:srgbClr val="9F0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zh-CN" sz="2000" b="0" i="0" u="none" strike="noStrike" cap="none" dirty="0" smtClean="0">
                <a:solidFill>
                  <a:srgbClr val="F2F2F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endParaRPr sz="2000" b="0" i="0" u="none" strike="noStrike" cap="none" dirty="0">
              <a:solidFill>
                <a:srgbClr val="F2F2F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22;p2"/>
          <p:cNvSpPr/>
          <p:nvPr>
            <p:custDataLst>
              <p:tags r:id="rId4"/>
            </p:custDataLst>
          </p:nvPr>
        </p:nvSpPr>
        <p:spPr>
          <a:xfrm>
            <a:off x="5612071" y="4180928"/>
            <a:ext cx="540000" cy="540000"/>
          </a:xfrm>
          <a:prstGeom prst="ellipse">
            <a:avLst/>
          </a:prstGeom>
          <a:solidFill>
            <a:srgbClr val="9F0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zh-CN" sz="2000" b="0" i="0" u="none" strike="noStrike" cap="none" dirty="0" smtClean="0">
                <a:solidFill>
                  <a:srgbClr val="F2F2F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endParaRPr sz="2000" b="0" i="0" u="none" strike="noStrike" cap="none" dirty="0">
              <a:solidFill>
                <a:srgbClr val="F2F2F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123;p2"/>
          <p:cNvSpPr txBox="1"/>
          <p:nvPr>
            <p:custDataLst>
              <p:tags r:id="rId5"/>
            </p:custDataLst>
          </p:nvPr>
        </p:nvSpPr>
        <p:spPr>
          <a:xfrm>
            <a:off x="6412480" y="1219811"/>
            <a:ext cx="416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456565"/>
            <a:r>
              <a:rPr lang="zh-CN" altLang="en-US" sz="1800" spc="5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工作总结</a:t>
            </a:r>
            <a:endParaRPr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Google Shape;123;p2"/>
          <p:cNvSpPr txBox="1"/>
          <p:nvPr>
            <p:custDataLst>
              <p:tags r:id="rId6"/>
            </p:custDataLst>
          </p:nvPr>
        </p:nvSpPr>
        <p:spPr>
          <a:xfrm>
            <a:off x="6412480" y="3251843"/>
            <a:ext cx="416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456565"/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问题与挑战</a:t>
            </a:r>
            <a:endParaRPr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Google Shape;123;p2"/>
          <p:cNvSpPr txBox="1"/>
          <p:nvPr>
            <p:custDataLst>
              <p:tags r:id="rId7"/>
            </p:custDataLst>
          </p:nvPr>
        </p:nvSpPr>
        <p:spPr>
          <a:xfrm>
            <a:off x="6412480" y="4267859"/>
            <a:ext cx="416560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456565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对游戏开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发的理解</a:t>
            </a:r>
            <a:endParaRPr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Google Shape;121;p2"/>
          <p:cNvSpPr/>
          <p:nvPr>
            <p:custDataLst>
              <p:tags r:id="rId8"/>
            </p:custDataLst>
          </p:nvPr>
        </p:nvSpPr>
        <p:spPr>
          <a:xfrm>
            <a:off x="5612071" y="2145746"/>
            <a:ext cx="540000" cy="540000"/>
          </a:xfrm>
          <a:prstGeom prst="ellipse">
            <a:avLst/>
          </a:prstGeom>
          <a:solidFill>
            <a:srgbClr val="9F0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zh-CN" sz="2000" b="0" i="0" u="none" strike="noStrike" cap="none" dirty="0" smtClean="0">
                <a:solidFill>
                  <a:srgbClr val="F2F2F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endParaRPr sz="2000" b="0" i="0" u="none" strike="noStrike" cap="none" dirty="0">
              <a:solidFill>
                <a:srgbClr val="F2F2F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23;p2"/>
          <p:cNvSpPr txBox="1"/>
          <p:nvPr>
            <p:custDataLst>
              <p:tags r:id="rId9"/>
            </p:custDataLst>
          </p:nvPr>
        </p:nvSpPr>
        <p:spPr>
          <a:xfrm>
            <a:off x="6412480" y="2235827"/>
            <a:ext cx="416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456565"/>
            <a:r>
              <a:rPr lang="zh-CN" altLang="en-US" sz="1800" spc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个人成长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Google Shape;122;p2"/>
          <p:cNvSpPr/>
          <p:nvPr>
            <p:custDataLst>
              <p:tags r:id="rId10"/>
            </p:custDataLst>
          </p:nvPr>
        </p:nvSpPr>
        <p:spPr>
          <a:xfrm>
            <a:off x="5612071" y="5198521"/>
            <a:ext cx="540000" cy="540000"/>
          </a:xfrm>
          <a:prstGeom prst="ellipse">
            <a:avLst/>
          </a:prstGeom>
          <a:solidFill>
            <a:srgbClr val="9F09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dirty="0">
                <a:solidFill>
                  <a:srgbClr val="F2F2F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</a:t>
            </a:r>
            <a:endParaRPr sz="2000" b="0" i="0" u="none" strike="noStrike" cap="none" dirty="0">
              <a:solidFill>
                <a:srgbClr val="F2F2F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123;p2"/>
          <p:cNvSpPr txBox="1"/>
          <p:nvPr>
            <p:custDataLst>
              <p:tags r:id="rId11"/>
            </p:custDataLst>
          </p:nvPr>
        </p:nvSpPr>
        <p:spPr>
          <a:xfrm>
            <a:off x="6412480" y="5283875"/>
            <a:ext cx="4165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456565"/>
            <a:r>
              <a:rPr lang="zh-CN" altLang="en-US" sz="1800" spc="5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erif SC" panose="02020400000000000000" pitchFamily="18" charset="-122"/>
              </a:rPr>
              <a:t>后续发展规划</a:t>
            </a:r>
            <a:endParaRPr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3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工作内容概述</a:t>
            </a:r>
            <a:endParaRPr kumimoji="1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1379" y="1491221"/>
            <a:ext cx="9809871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latin typeface="+mj-ea"/>
                <a:ea typeface="+mj-ea"/>
              </a:rPr>
              <a:t>制作</a:t>
            </a:r>
            <a:endParaRPr lang="zh-CN" altLang="en-US" sz="2000" b="1" dirty="0" smtClean="0">
              <a:latin typeface="+mj-ea"/>
              <a:ea typeface="+mj-ea"/>
            </a:endParaRPr>
          </a:p>
          <a:p>
            <a:pPr indent="0">
              <a:buNone/>
            </a:pPr>
            <a:endParaRPr lang="en-US" sz="2000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latin typeface="+mj-ea"/>
                <a:ea typeface="+mj-ea"/>
              </a:rPr>
              <a:t>2025</a:t>
            </a:r>
            <a:r>
              <a:rPr lang="zh-CN" altLang="en-US" sz="2000" dirty="0" smtClean="0">
                <a:latin typeface="+mj-ea"/>
                <a:ea typeface="+mj-ea"/>
              </a:rPr>
              <a:t>元旦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+mj-ea"/>
              </a:rPr>
              <a:t>新春麻将</a:t>
            </a:r>
            <a:endParaRPr lang="en-US" altLang="zh-CN" sz="2000" dirty="0" smtClean="0">
              <a:latin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latin typeface="+mj-ea"/>
              </a:rPr>
              <a:t>moba3.0</a:t>
            </a:r>
            <a:r>
              <a:rPr lang="zh-CN" altLang="en-US" sz="2000" dirty="0" smtClean="0">
                <a:latin typeface="+mj-ea"/>
              </a:rPr>
              <a:t>迭代</a:t>
            </a:r>
            <a:endParaRPr lang="zh-CN" altLang="en-US" sz="2000" dirty="0" smtClean="0">
              <a:latin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+mj-ea"/>
              </a:rPr>
              <a:t>内部</a:t>
            </a:r>
            <a:r>
              <a:rPr lang="en-US" altLang="zh-CN" sz="2000" dirty="0" smtClean="0">
                <a:latin typeface="+mj-ea"/>
              </a:rPr>
              <a:t>pk</a:t>
            </a:r>
            <a:r>
              <a:rPr lang="zh-CN" altLang="en-US" sz="2000" dirty="0" smtClean="0">
                <a:latin typeface="+mj-ea"/>
              </a:rPr>
              <a:t>，精灵问答，自动战斗小窗</a:t>
            </a:r>
            <a:endParaRPr lang="en-US" altLang="zh-CN" sz="2000" dirty="0" smtClean="0">
              <a:latin typeface="+mj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zh-CN" altLang="en-US" sz="2000" b="1" dirty="0" smtClean="0">
                <a:latin typeface="+mj-ea"/>
              </a:rPr>
              <a:t>维护</a:t>
            </a:r>
            <a:endParaRPr lang="en-US" altLang="zh-CN" sz="2000" b="1" dirty="0">
              <a:latin typeface="+mj-ea"/>
            </a:endParaRPr>
          </a:p>
          <a:p>
            <a:pPr indent="0">
              <a:buNone/>
            </a:pPr>
            <a:endParaRPr lang="en-US" altLang="zh-CN" sz="2000" dirty="0">
              <a:latin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+mj-ea"/>
              </a:rPr>
              <a:t>显示错误类维护单</a:t>
            </a:r>
            <a:endParaRPr lang="en-US" altLang="zh-CN" sz="2000" dirty="0">
              <a:latin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+mj-ea"/>
              </a:rPr>
              <a:t>性能优化维护单</a:t>
            </a:r>
            <a:endParaRPr lang="en-US" altLang="zh-CN" sz="2000" dirty="0">
              <a:latin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+mj-ea"/>
                <a:sym typeface="+mn-ea"/>
              </a:rPr>
              <a:t>界面优化类</a:t>
            </a:r>
            <a:r>
              <a:rPr lang="zh-CN" altLang="en-US" sz="2000" dirty="0">
                <a:latin typeface="+mj-ea"/>
                <a:sym typeface="+mn-ea"/>
              </a:rPr>
              <a:t>维护单</a:t>
            </a:r>
            <a:endParaRPr lang="zh-CN" altLang="en-US" sz="2000" dirty="0">
              <a:latin typeface="+mj-ea"/>
              <a:sym typeface="+mn-ea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元旦</a:t>
            </a:r>
            <a:r>
              <a:rPr kumimoji="1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</a:t>
            </a:r>
            <a:endParaRPr kumimoji="1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1325" y="1490980"/>
            <a:ext cx="406336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zh-CN" altLang="en-US" sz="2000" b="1" dirty="0">
                <a:latin typeface="+mj-ea"/>
                <a:ea typeface="+mj-ea"/>
              </a:rPr>
              <a:t>简述</a:t>
            </a:r>
            <a:endParaRPr lang="zh-CN" altLang="en-US" sz="2000" b="1" dirty="0">
              <a:latin typeface="+mj-ea"/>
              <a:ea typeface="+mj-ea"/>
            </a:endParaRPr>
          </a:p>
          <a:p>
            <a:pPr indent="0">
              <a:buNone/>
            </a:pPr>
            <a:r>
              <a:rPr lang="en-US" altLang="zh-CN" sz="2000" dirty="0" smtClean="0">
                <a:latin typeface="+mj-ea"/>
                <a:ea typeface="+mj-ea"/>
                <a:sym typeface="+mn-ea"/>
              </a:rPr>
              <a:t>1. 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祈愿界面</a:t>
            </a:r>
            <a:endParaRPr lang="zh-CN" altLang="en-US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en-US" altLang="zh-CN" sz="2000" dirty="0" smtClean="0">
                <a:latin typeface="+mj-ea"/>
                <a:ea typeface="+mj-ea"/>
                <a:sym typeface="+mn-ea"/>
              </a:rPr>
              <a:t>2. 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抽奖界面</a:t>
            </a:r>
            <a:endParaRPr lang="zh-CN" altLang="en-US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en-US" altLang="zh-CN" sz="2000" dirty="0" smtClean="0">
                <a:latin typeface="+mj-ea"/>
                <a:ea typeface="+mj-ea"/>
                <a:sym typeface="+mn-ea"/>
              </a:rPr>
              <a:t>3. 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年度回顾</a:t>
            </a:r>
            <a:endParaRPr lang="zh-CN" altLang="en-US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en-US" altLang="zh-CN" sz="2000" dirty="0" smtClean="0">
                <a:latin typeface="+mj-ea"/>
                <a:ea typeface="+mj-ea"/>
                <a:sym typeface="+mn-ea"/>
              </a:rPr>
              <a:t>4. 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战斗内</a:t>
            </a:r>
            <a:r>
              <a:rPr lang="en-US" altLang="zh-CN" sz="2000" dirty="0" smtClean="0">
                <a:latin typeface="+mj-ea"/>
                <a:ea typeface="+mj-ea"/>
                <a:sym typeface="+mn-ea"/>
              </a:rPr>
              <a:t>UI</a:t>
            </a:r>
            <a:endParaRPr lang="zh-CN" altLang="en-US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endParaRPr lang="en-US" altLang="zh-CN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zh-CN" altLang="en-US" sz="2000" b="1" dirty="0">
                <a:latin typeface="+mj-ea"/>
              </a:rPr>
              <a:t>成果</a:t>
            </a:r>
            <a:endParaRPr lang="en-US" altLang="zh-CN" sz="2000" b="1" dirty="0">
              <a:latin typeface="+mj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1. </a:t>
            </a:r>
            <a:r>
              <a:rPr lang="zh-CN" altLang="en-US" sz="2000" dirty="0">
                <a:latin typeface="+mj-ea"/>
                <a:sym typeface="+mn-ea"/>
              </a:rPr>
              <a:t>学习了各种游戏内</a:t>
            </a:r>
            <a:r>
              <a:rPr lang="en-US" altLang="zh-CN" sz="2000" dirty="0">
                <a:latin typeface="+mj-ea"/>
                <a:sym typeface="+mn-ea"/>
              </a:rPr>
              <a:t>item</a:t>
            </a:r>
            <a:r>
              <a:rPr lang="zh-CN" altLang="en-US" sz="2000" dirty="0">
                <a:latin typeface="+mj-ea"/>
                <a:sym typeface="+mn-ea"/>
              </a:rPr>
              <a:t>的显示方法。</a:t>
            </a:r>
            <a:endParaRPr lang="zh-CN" altLang="en-US" sz="2000" dirty="0">
              <a:latin typeface="+mj-ea"/>
              <a:sym typeface="+mn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2. </a:t>
            </a:r>
            <a:r>
              <a:rPr lang="zh-CN" altLang="en-US" sz="2000" dirty="0">
                <a:latin typeface="+mj-ea"/>
                <a:sym typeface="+mn-ea"/>
              </a:rPr>
              <a:t>学习了基础的</a:t>
            </a:r>
            <a:r>
              <a:rPr lang="en-US" altLang="zh-CN" sz="2000" dirty="0">
                <a:latin typeface="+mj-ea"/>
                <a:sym typeface="+mn-ea"/>
              </a:rPr>
              <a:t>addon</a:t>
            </a:r>
            <a:r>
              <a:rPr lang="zh-CN" altLang="en-US" sz="2000" dirty="0">
                <a:latin typeface="+mj-ea"/>
                <a:sym typeface="+mn-ea"/>
              </a:rPr>
              <a:t>的使用方式。</a:t>
            </a:r>
            <a:endParaRPr lang="zh-CN" altLang="en-US" sz="2000" dirty="0">
              <a:latin typeface="+mj-ea"/>
              <a:sym typeface="+mn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3. </a:t>
            </a:r>
            <a:r>
              <a:rPr lang="zh-CN" altLang="en-US" sz="2000" dirty="0">
                <a:latin typeface="+mj-ea"/>
                <a:sym typeface="+mn-ea"/>
              </a:rPr>
              <a:t>封装了一套分享用的工具类。</a:t>
            </a:r>
            <a:endParaRPr lang="zh-CN" altLang="en-US" sz="2000" dirty="0">
              <a:latin typeface="+mj-ea"/>
              <a:sym typeface="+mn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4. </a:t>
            </a:r>
            <a:r>
              <a:rPr lang="zh-CN" altLang="en-US" sz="2000" dirty="0">
                <a:latin typeface="+mj-ea"/>
                <a:sym typeface="+mn-ea"/>
              </a:rPr>
              <a:t>加深了对</a:t>
            </a:r>
            <a:r>
              <a:rPr lang="zh-CN" altLang="en-US" sz="2000" dirty="0">
                <a:latin typeface="+mj-ea"/>
                <a:sym typeface="+mn-ea"/>
              </a:rPr>
              <a:t>动效播放的理解。</a:t>
            </a:r>
            <a:endParaRPr lang="en-US" altLang="zh-CN" sz="2000" dirty="0">
              <a:latin typeface="+mj-ea"/>
              <a:sym typeface="+mn-ea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>
              <a:latin typeface="+mj-ea"/>
              <a:ea typeface="+mj-ea"/>
              <a:sym typeface="+mn-ea"/>
            </a:endParaRPr>
          </a:p>
        </p:txBody>
      </p:sp>
      <p:pic>
        <p:nvPicPr>
          <p:cNvPr id="2" name="yuandan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5025" y="1300480"/>
            <a:ext cx="7058025" cy="3977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新春</a:t>
            </a:r>
            <a:r>
              <a:rPr kumimoji="1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麻将</a:t>
            </a:r>
            <a:endParaRPr kumimoji="1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2" name="0001-0163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2960" y="1299845"/>
            <a:ext cx="7070090" cy="3977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1325" y="1490980"/>
            <a:ext cx="406336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000" b="1" dirty="0">
                <a:latin typeface="+mj-ea"/>
                <a:ea typeface="+mj-ea"/>
              </a:rPr>
              <a:t>简述</a:t>
            </a:r>
            <a:endParaRPr lang="zh-CN" altLang="en-US" sz="2000" b="1" dirty="0">
              <a:latin typeface="+mj-ea"/>
              <a:ea typeface="+mj-ea"/>
            </a:endParaRPr>
          </a:p>
          <a:p>
            <a:pPr indent="0">
              <a:buNone/>
            </a:pPr>
            <a:r>
              <a:rPr lang="en-US" altLang="zh-CN" sz="2000" dirty="0" smtClean="0">
                <a:latin typeface="+mj-ea"/>
                <a:ea typeface="+mj-ea"/>
                <a:sym typeface="+mn-ea"/>
              </a:rPr>
              <a:t>1. 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局内小面板</a:t>
            </a:r>
            <a:r>
              <a:rPr lang="en-US" altLang="zh-CN" sz="2000" dirty="0" smtClean="0">
                <a:latin typeface="+mj-ea"/>
                <a:ea typeface="+mj-ea"/>
                <a:sym typeface="+mn-ea"/>
              </a:rPr>
              <a:t>+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一些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气泡</a:t>
            </a:r>
            <a:endParaRPr lang="zh-CN" altLang="en-US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en-US" altLang="zh-CN" sz="2000" dirty="0" smtClean="0">
                <a:latin typeface="+mj-ea"/>
                <a:ea typeface="+mj-ea"/>
                <a:sym typeface="+mn-ea"/>
              </a:rPr>
              <a:t>2. 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多分辨率</a:t>
            </a:r>
            <a:r>
              <a:rPr lang="en-US" altLang="zh-CN" sz="2000" dirty="0" smtClean="0">
                <a:latin typeface="+mj-ea"/>
                <a:ea typeface="+mj-ea"/>
                <a:sym typeface="+mn-ea"/>
              </a:rPr>
              <a:t>+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外置，刘海适配</a:t>
            </a:r>
            <a:endParaRPr lang="zh-CN" altLang="en-US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endParaRPr lang="en-US" altLang="zh-CN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zh-CN" altLang="en-US" sz="2000" b="1" dirty="0">
                <a:latin typeface="+mj-ea"/>
              </a:rPr>
              <a:t>成果</a:t>
            </a:r>
            <a:endParaRPr lang="en-US" altLang="zh-CN" sz="2000" b="1" dirty="0">
              <a:latin typeface="+mj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1. </a:t>
            </a:r>
            <a:r>
              <a:rPr lang="zh-CN" altLang="en-US" sz="2000" dirty="0">
                <a:latin typeface="+mj-ea"/>
                <a:sym typeface="+mn-ea"/>
              </a:rPr>
              <a:t>学会了游戏外置的接口以及</a:t>
            </a:r>
            <a:r>
              <a:rPr lang="zh-CN" altLang="en-US" sz="2000" dirty="0">
                <a:latin typeface="+mj-ea"/>
                <a:sym typeface="+mn-ea"/>
              </a:rPr>
              <a:t>相关设置。</a:t>
            </a:r>
            <a:endParaRPr lang="zh-CN" altLang="en-US" sz="2000" dirty="0">
              <a:latin typeface="+mj-ea"/>
              <a:sym typeface="+mn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2. </a:t>
            </a:r>
            <a:r>
              <a:rPr lang="zh-CN" altLang="en-US" sz="2000" dirty="0">
                <a:latin typeface="+mj-ea"/>
                <a:sym typeface="+mn-ea"/>
              </a:rPr>
              <a:t>学会了游戏自适应相关的方法，比如锚点设置，</a:t>
            </a:r>
            <a:r>
              <a:rPr lang="en-US" altLang="zh-CN" sz="2000" dirty="0">
                <a:latin typeface="+mj-ea"/>
                <a:sym typeface="+mn-ea"/>
              </a:rPr>
              <a:t>size_delta</a:t>
            </a:r>
            <a:r>
              <a:rPr lang="zh-CN" altLang="en-US" sz="2000" dirty="0">
                <a:latin typeface="+mj-ea"/>
                <a:sym typeface="+mn-ea"/>
              </a:rPr>
              <a:t>等等。</a:t>
            </a:r>
            <a:endParaRPr lang="zh-CN" altLang="en-US" sz="2000" dirty="0">
              <a:latin typeface="+mj-ea"/>
              <a:sym typeface="+mn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3. </a:t>
            </a:r>
            <a:r>
              <a:rPr lang="zh-CN" altLang="en-US" sz="2000" dirty="0">
                <a:latin typeface="+mj-ea"/>
                <a:sym typeface="+mn-ea"/>
              </a:rPr>
              <a:t>通过装饰器来最小化增加功能并且不影响其他同事的游戏</a:t>
            </a:r>
            <a:r>
              <a:rPr lang="zh-CN" altLang="en-US" sz="2000" dirty="0">
                <a:latin typeface="+mj-ea"/>
                <a:sym typeface="+mn-ea"/>
              </a:rPr>
              <a:t>逻辑。</a:t>
            </a:r>
            <a:endParaRPr lang="zh-CN" altLang="en-US" sz="2000" dirty="0">
              <a:latin typeface="+mj-ea"/>
              <a:sym typeface="+mn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4. </a:t>
            </a:r>
            <a:r>
              <a:rPr lang="zh-CN" altLang="en-US" sz="2000" dirty="0">
                <a:latin typeface="+mj-ea"/>
                <a:sym typeface="+mn-ea"/>
              </a:rPr>
              <a:t>学会了手机分辨率相关的处理</a:t>
            </a:r>
            <a:r>
              <a:rPr lang="zh-CN" altLang="en-US" sz="2000" dirty="0">
                <a:latin typeface="+mj-ea"/>
                <a:sym typeface="+mn-ea"/>
              </a:rPr>
              <a:t>方法。</a:t>
            </a:r>
            <a:endParaRPr lang="zh-CN" altLang="en-US" sz="2000" dirty="0">
              <a:latin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6520" y="394263"/>
            <a:ext cx="44196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三界菁英</a:t>
            </a:r>
            <a:r>
              <a:rPr kumimoji="1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迭代</a:t>
            </a:r>
            <a:endParaRPr kumimoji="1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7" name="0001-0519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2960" y="1300480"/>
            <a:ext cx="7070090" cy="39763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1325" y="1490980"/>
            <a:ext cx="406336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zh-CN" altLang="en-US" sz="2000" b="1" dirty="0">
                <a:latin typeface="+mj-ea"/>
                <a:ea typeface="+mj-ea"/>
              </a:rPr>
              <a:t>简述</a:t>
            </a:r>
            <a:endParaRPr lang="zh-CN" altLang="en-US" sz="2000" b="1" dirty="0">
              <a:latin typeface="+mj-ea"/>
              <a:ea typeface="+mj-ea"/>
            </a:endParaRPr>
          </a:p>
          <a:p>
            <a:pPr indent="0">
              <a:buNone/>
            </a:pPr>
            <a:r>
              <a:rPr lang="en-US" altLang="zh-CN" sz="2000" dirty="0" smtClean="0">
                <a:latin typeface="+mj-ea"/>
                <a:ea typeface="+mj-ea"/>
                <a:sym typeface="+mn-ea"/>
              </a:rPr>
              <a:t>1. 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导表迁移</a:t>
            </a:r>
            <a:r>
              <a:rPr lang="en-US" altLang="zh-CN" sz="2000" dirty="0" smtClean="0">
                <a:latin typeface="+mj-ea"/>
                <a:ea typeface="+mj-ea"/>
                <a:sym typeface="+mn-ea"/>
              </a:rPr>
              <a:t>+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字段调整</a:t>
            </a:r>
            <a:endParaRPr lang="zh-CN" altLang="en-US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en-US" altLang="zh-CN" sz="2000" dirty="0" smtClean="0">
                <a:latin typeface="+mj-ea"/>
                <a:ea typeface="+mj-ea"/>
                <a:sym typeface="+mn-ea"/>
              </a:rPr>
              <a:t>2. 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几个新的</a:t>
            </a:r>
            <a:r>
              <a:rPr lang="en-US" altLang="zh-CN" sz="2000" dirty="0" smtClean="0">
                <a:latin typeface="+mj-ea"/>
                <a:ea typeface="+mj-ea"/>
                <a:sym typeface="+mn-ea"/>
              </a:rPr>
              <a:t>UI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页面</a:t>
            </a:r>
            <a:endParaRPr lang="zh-CN" altLang="en-US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en-US" altLang="zh-CN" sz="2000" dirty="0" smtClean="0">
                <a:latin typeface="+mj-ea"/>
                <a:ea typeface="+mj-ea"/>
                <a:sym typeface="+mn-ea"/>
              </a:rPr>
              <a:t>3. </a:t>
            </a:r>
            <a:r>
              <a:rPr lang="zh-CN" altLang="en-US" sz="2000" dirty="0" smtClean="0">
                <a:latin typeface="+mj-ea"/>
                <a:ea typeface="+mj-ea"/>
                <a:sym typeface="+mn-ea"/>
              </a:rPr>
              <a:t>引导功能</a:t>
            </a:r>
            <a:endParaRPr lang="en-US" altLang="zh-CN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endParaRPr lang="en-US" altLang="zh-CN" sz="2000" dirty="0" smtClean="0">
              <a:latin typeface="+mj-ea"/>
              <a:ea typeface="+mj-ea"/>
              <a:sym typeface="+mn-ea"/>
            </a:endParaRPr>
          </a:p>
          <a:p>
            <a:pPr indent="0">
              <a:buNone/>
            </a:pPr>
            <a:r>
              <a:rPr lang="zh-CN" altLang="en-US" sz="2000" b="1" dirty="0">
                <a:latin typeface="+mj-ea"/>
              </a:rPr>
              <a:t>成果</a:t>
            </a:r>
            <a:endParaRPr lang="en-US" altLang="zh-CN" sz="2000" b="1" dirty="0">
              <a:latin typeface="+mj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1. </a:t>
            </a:r>
            <a:r>
              <a:rPr lang="zh-CN" altLang="en-US" sz="2000" dirty="0">
                <a:latin typeface="+mj-ea"/>
                <a:sym typeface="+mn-ea"/>
              </a:rPr>
              <a:t>学习了利用</a:t>
            </a:r>
            <a:r>
              <a:rPr lang="en-US" altLang="zh-CN" sz="2000" dirty="0">
                <a:latin typeface="+mj-ea"/>
                <a:sym typeface="+mn-ea"/>
              </a:rPr>
              <a:t>tmpl</a:t>
            </a:r>
            <a:r>
              <a:rPr lang="zh-CN" altLang="en-US" sz="2000" dirty="0">
                <a:latin typeface="+mj-ea"/>
                <a:sym typeface="+mn-ea"/>
              </a:rPr>
              <a:t>文件的写法，以及使用其导表的</a:t>
            </a:r>
            <a:r>
              <a:rPr lang="zh-CN" altLang="en-US" sz="2000" dirty="0">
                <a:latin typeface="+mj-ea"/>
                <a:sym typeface="+mn-ea"/>
              </a:rPr>
              <a:t>过程。</a:t>
            </a:r>
            <a:endParaRPr lang="zh-CN" altLang="en-US" sz="2000" dirty="0">
              <a:latin typeface="+mj-ea"/>
              <a:sym typeface="+mn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2. </a:t>
            </a:r>
            <a:r>
              <a:rPr lang="zh-CN" altLang="en-US" sz="2000" dirty="0">
                <a:latin typeface="+mj-ea"/>
                <a:sym typeface="+mn-ea"/>
              </a:rPr>
              <a:t>利用</a:t>
            </a:r>
            <a:r>
              <a:rPr lang="en-US" altLang="zh-CN" sz="2000" dirty="0">
                <a:latin typeface="+mj-ea"/>
                <a:sym typeface="+mn-ea"/>
              </a:rPr>
              <a:t>action</a:t>
            </a:r>
            <a:r>
              <a:rPr lang="zh-CN" altLang="en-US" sz="2000" dirty="0">
                <a:latin typeface="+mj-ea"/>
                <a:sym typeface="+mn-ea"/>
              </a:rPr>
              <a:t>系统来解耦特效播放逻辑，避免</a:t>
            </a:r>
            <a:r>
              <a:rPr lang="zh-CN" altLang="en-US" sz="2000" dirty="0">
                <a:latin typeface="+mj-ea"/>
                <a:sym typeface="+mn-ea"/>
              </a:rPr>
              <a:t>大量回调。</a:t>
            </a:r>
            <a:endParaRPr lang="zh-CN" altLang="en-US" sz="2000" dirty="0">
              <a:latin typeface="+mj-ea"/>
              <a:sym typeface="+mn-ea"/>
            </a:endParaRPr>
          </a:p>
          <a:p>
            <a:r>
              <a:rPr lang="en-US" altLang="zh-CN" sz="2000" dirty="0">
                <a:latin typeface="+mj-ea"/>
                <a:sym typeface="+mn-ea"/>
              </a:rPr>
              <a:t>3. </a:t>
            </a:r>
            <a:r>
              <a:rPr lang="zh-CN" altLang="en-US" sz="2000" dirty="0">
                <a:latin typeface="+mj-ea"/>
                <a:sym typeface="+mn-ea"/>
              </a:rPr>
              <a:t>学习了引导的制作方式</a:t>
            </a:r>
            <a:r>
              <a:rPr lang="zh-CN" altLang="en-US" sz="2000" dirty="0">
                <a:latin typeface="+mj-ea"/>
                <a:sym typeface="+mn-ea"/>
              </a:rPr>
              <a:t>和制作理念。（</a:t>
            </a:r>
            <a:r>
              <a:rPr lang="en-US" altLang="zh-CN" sz="2000" dirty="0">
                <a:latin typeface="+mj-ea"/>
                <a:sym typeface="+mn-ea"/>
              </a:rPr>
              <a:t>mask+UI</a:t>
            </a:r>
            <a:r>
              <a:rPr lang="zh-CN" altLang="en-US" sz="2000" dirty="0">
                <a:latin typeface="+mj-ea"/>
                <a:sym typeface="+mn-ea"/>
              </a:rPr>
              <a:t>指引）</a:t>
            </a:r>
            <a:endParaRPr lang="zh-CN" altLang="en-US" sz="2000" dirty="0">
              <a:latin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6520" y="394263"/>
            <a:ext cx="694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3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个人成长（试用期学习情况）</a:t>
            </a:r>
            <a:endParaRPr kumimoji="1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grpSp>
        <p:nvGrpSpPr>
          <p:cNvPr id="9" name="Group 23"/>
          <p:cNvGrpSpPr/>
          <p:nvPr>
            <p:custDataLst>
              <p:tags r:id="rId3"/>
            </p:custDataLst>
          </p:nvPr>
        </p:nvGrpSpPr>
        <p:grpSpPr>
          <a:xfrm>
            <a:off x="2370844" y="1946221"/>
            <a:ext cx="2945803" cy="1269910"/>
            <a:chOff x="7865633" y="1946221"/>
            <a:chExt cx="2945803" cy="1269910"/>
          </a:xfrm>
        </p:grpSpPr>
        <p:sp>
          <p:nvSpPr>
            <p:cNvPr id="10" name="TextBox 13"/>
            <p:cNvSpPr txBox="1"/>
            <p:nvPr>
              <p:custDataLst>
                <p:tags r:id="rId4"/>
              </p:custDataLst>
            </p:nvPr>
          </p:nvSpPr>
          <p:spPr>
            <a:xfrm>
              <a:off x="7865634" y="2461116"/>
              <a:ext cx="2945802" cy="75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Playfair Display" charset="0"/>
                  <a:ea typeface="Playfair Display" charset="0"/>
                  <a:cs typeface="Playfair Display" charset="0"/>
                </a:rPr>
                <a:t>1. 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项目的基本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情况</a:t>
              </a:r>
              <a:endParaRPr lang="zh-CN" altLang="en-US" sz="1200" dirty="0">
                <a:latin typeface="Playfair Display" charset="0"/>
                <a:ea typeface="Playfair Display" charset="0"/>
                <a:cs typeface="Playfair Display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Playfair Display" charset="0"/>
                  <a:ea typeface="Playfair Display" charset="0"/>
                  <a:cs typeface="Playfair Display" charset="0"/>
                </a:rPr>
                <a:t>2. 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开发的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基本流程</a:t>
              </a:r>
              <a:endParaRPr lang="zh-CN" altLang="en-US" sz="1200" dirty="0">
                <a:latin typeface="Playfair Display" charset="0"/>
                <a:ea typeface="Playfair Display" charset="0"/>
                <a:cs typeface="Playfair Display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Playfair Display" charset="0"/>
                  <a:ea typeface="Playfair Display" charset="0"/>
                  <a:cs typeface="Playfair Display" charset="0"/>
                </a:rPr>
                <a:t>3. python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基础</a:t>
              </a:r>
              <a:endParaRPr lang="zh-CN" altLang="en-US" sz="1200" dirty="0"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  <p:sp>
          <p:nvSpPr>
            <p:cNvPr id="11" name="Title 4"/>
            <p:cNvSpPr txBox="1"/>
            <p:nvPr>
              <p:custDataLst>
                <p:tags r:id="rId5"/>
              </p:custDataLst>
            </p:nvPr>
          </p:nvSpPr>
          <p:spPr>
            <a:xfrm>
              <a:off x="7865633" y="1946221"/>
              <a:ext cx="2945802" cy="37009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pPr algn="l"/>
              <a:r>
                <a:rPr lang="zh-CN" altLang="en-US" sz="2000" dirty="0"/>
                <a:t>前两周</a:t>
              </a:r>
              <a:endParaRPr lang="zh-CN" altLang="en-US" sz="2000" dirty="0"/>
            </a:p>
          </p:txBody>
        </p:sp>
        <p:cxnSp>
          <p:nvCxnSpPr>
            <p:cNvPr id="12" name="Straight Connector 15"/>
            <p:cNvCxnSpPr/>
            <p:nvPr>
              <p:custDataLst>
                <p:tags r:id="rId6"/>
              </p:custDataLst>
            </p:nvPr>
          </p:nvCxnSpPr>
          <p:spPr>
            <a:xfrm>
              <a:off x="7969940" y="2360535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9"/>
          <p:cNvGrpSpPr/>
          <p:nvPr>
            <p:custDataLst>
              <p:tags r:id="rId7"/>
            </p:custDataLst>
          </p:nvPr>
        </p:nvGrpSpPr>
        <p:grpSpPr>
          <a:xfrm>
            <a:off x="1755865" y="2012478"/>
            <a:ext cx="237581" cy="237581"/>
            <a:chOff x="7250654" y="2012478"/>
            <a:chExt cx="237581" cy="237581"/>
          </a:xfrm>
        </p:grpSpPr>
        <p:sp>
          <p:nvSpPr>
            <p:cNvPr id="14" name="Oval 16"/>
            <p:cNvSpPr/>
            <p:nvPr>
              <p:custDataLst>
                <p:tags r:id="rId8"/>
              </p:custDataLst>
            </p:nvPr>
          </p:nvSpPr>
          <p:spPr>
            <a:xfrm>
              <a:off x="7250654" y="2012478"/>
              <a:ext cx="237581" cy="2375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7"/>
            <p:cNvSpPr/>
            <p:nvPr>
              <p:custDataLst>
                <p:tags r:id="rId9"/>
              </p:custDataLst>
            </p:nvPr>
          </p:nvSpPr>
          <p:spPr>
            <a:xfrm>
              <a:off x="7288308" y="2050133"/>
              <a:ext cx="162271" cy="1622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20"/>
          <p:cNvGrpSpPr/>
          <p:nvPr>
            <p:custDataLst>
              <p:tags r:id="rId10"/>
            </p:custDataLst>
          </p:nvPr>
        </p:nvGrpSpPr>
        <p:grpSpPr>
          <a:xfrm>
            <a:off x="1755865" y="3434343"/>
            <a:ext cx="237581" cy="237581"/>
            <a:chOff x="7250654" y="2012478"/>
            <a:chExt cx="237581" cy="237581"/>
          </a:xfrm>
        </p:grpSpPr>
        <p:sp>
          <p:nvSpPr>
            <p:cNvPr id="18" name="Oval 21"/>
            <p:cNvSpPr/>
            <p:nvPr>
              <p:custDataLst>
                <p:tags r:id="rId11"/>
              </p:custDataLst>
            </p:nvPr>
          </p:nvSpPr>
          <p:spPr>
            <a:xfrm>
              <a:off x="7250654" y="2012478"/>
              <a:ext cx="237581" cy="2375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22"/>
            <p:cNvSpPr/>
            <p:nvPr>
              <p:custDataLst>
                <p:tags r:id="rId12"/>
              </p:custDataLst>
            </p:nvPr>
          </p:nvSpPr>
          <p:spPr>
            <a:xfrm>
              <a:off x="7288308" y="2050133"/>
              <a:ext cx="162271" cy="1622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24"/>
          <p:cNvGrpSpPr/>
          <p:nvPr>
            <p:custDataLst>
              <p:tags r:id="rId13"/>
            </p:custDataLst>
          </p:nvPr>
        </p:nvGrpSpPr>
        <p:grpSpPr>
          <a:xfrm>
            <a:off x="2370844" y="3361069"/>
            <a:ext cx="2945803" cy="1048295"/>
            <a:chOff x="7865633" y="1946221"/>
            <a:chExt cx="2945803" cy="1048295"/>
          </a:xfrm>
        </p:grpSpPr>
        <p:sp>
          <p:nvSpPr>
            <p:cNvPr id="21" name="TextBox 25"/>
            <p:cNvSpPr txBox="1"/>
            <p:nvPr>
              <p:custDataLst>
                <p:tags r:id="rId14"/>
              </p:custDataLst>
            </p:nvPr>
          </p:nvSpPr>
          <p:spPr>
            <a:xfrm>
              <a:off x="7865634" y="2461116"/>
              <a:ext cx="2945802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Playfair Display" charset="0"/>
                  <a:ea typeface="Playfair Display" charset="0"/>
                  <a:cs typeface="Playfair Display" charset="0"/>
                </a:rPr>
                <a:t>1. 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各种</a:t>
              </a:r>
              <a:r>
                <a:rPr lang="en-US" altLang="zh-CN" sz="1200" dirty="0">
                  <a:latin typeface="Playfair Display" charset="0"/>
                  <a:ea typeface="Playfair Display" charset="0"/>
                  <a:cs typeface="Playfair Display" charset="0"/>
                </a:rPr>
                <a:t>UI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效果的实现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逻辑</a:t>
              </a:r>
              <a:endParaRPr lang="zh-CN" altLang="en-US" sz="1200" dirty="0">
                <a:latin typeface="Playfair Display" charset="0"/>
                <a:ea typeface="Playfair Display" charset="0"/>
                <a:cs typeface="Playfair Display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Playfair Display" charset="0"/>
                  <a:ea typeface="Playfair Display" charset="0"/>
                  <a:cs typeface="Playfair Display" charset="0"/>
                </a:rPr>
                <a:t>2. 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游戏中定位问题的方法</a:t>
              </a:r>
              <a:endParaRPr lang="zh-CN" altLang="en-US" sz="1200" dirty="0"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  <p:sp>
          <p:nvSpPr>
            <p:cNvPr id="22" name="Title 4"/>
            <p:cNvSpPr txBox="1"/>
            <p:nvPr>
              <p:custDataLst>
                <p:tags r:id="rId15"/>
              </p:custDataLst>
            </p:nvPr>
          </p:nvSpPr>
          <p:spPr>
            <a:xfrm>
              <a:off x="7865633" y="1946221"/>
              <a:ext cx="2945802" cy="37009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pPr algn="l"/>
              <a:r>
                <a:rPr lang="zh-CN" altLang="en-US" sz="2000" dirty="0"/>
                <a:t>一个月</a:t>
              </a:r>
              <a:endParaRPr lang="zh-CN" altLang="en-US" sz="2000" dirty="0"/>
            </a:p>
          </p:txBody>
        </p:sp>
        <p:cxnSp>
          <p:nvCxnSpPr>
            <p:cNvPr id="23" name="Straight Connector 27"/>
            <p:cNvCxnSpPr/>
            <p:nvPr>
              <p:custDataLst>
                <p:tags r:id="rId16"/>
              </p:custDataLst>
            </p:nvPr>
          </p:nvCxnSpPr>
          <p:spPr>
            <a:xfrm>
              <a:off x="7969940" y="2360535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8"/>
          <p:cNvGrpSpPr/>
          <p:nvPr>
            <p:custDataLst>
              <p:tags r:id="rId17"/>
            </p:custDataLst>
          </p:nvPr>
        </p:nvGrpSpPr>
        <p:grpSpPr>
          <a:xfrm>
            <a:off x="2370844" y="4775917"/>
            <a:ext cx="3491230" cy="1048385"/>
            <a:chOff x="7865633" y="1946221"/>
            <a:chExt cx="3491230" cy="1048385"/>
          </a:xfrm>
        </p:grpSpPr>
        <p:sp>
          <p:nvSpPr>
            <p:cNvPr id="25" name="TextBox 29"/>
            <p:cNvSpPr txBox="1"/>
            <p:nvPr>
              <p:custDataLst>
                <p:tags r:id="rId18"/>
              </p:custDataLst>
            </p:nvPr>
          </p:nvSpPr>
          <p:spPr>
            <a:xfrm>
              <a:off x="7865633" y="2461206"/>
              <a:ext cx="349123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Playfair Display" charset="0"/>
                  <a:ea typeface="Playfair Display" charset="0"/>
                  <a:cs typeface="Playfair Display" charset="0"/>
                </a:rPr>
                <a:t>1. 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项目的工作流（制作，维护，分支等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概念）</a:t>
              </a:r>
              <a:endParaRPr lang="zh-CN" altLang="en-US" sz="1200" dirty="0">
                <a:latin typeface="Playfair Display" charset="0"/>
                <a:ea typeface="Playfair Display" charset="0"/>
                <a:cs typeface="Playfair Display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Playfair Display" charset="0"/>
                  <a:ea typeface="Playfair Display" charset="0"/>
                  <a:cs typeface="Playfair Display" charset="0"/>
                </a:rPr>
                <a:t>2. 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各个常用模块的功能（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计时，事件，导表</a:t>
              </a:r>
              <a:r>
                <a:rPr lang="zh-CN" altLang="en-US" sz="1200" dirty="0">
                  <a:latin typeface="Playfair Display" charset="0"/>
                  <a:ea typeface="Playfair Display" charset="0"/>
                  <a:cs typeface="Playfair Display" charset="0"/>
                </a:rPr>
                <a:t>等）</a:t>
              </a:r>
              <a:endParaRPr lang="zh-CN" altLang="en-US" sz="1200" dirty="0"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  <p:sp>
          <p:nvSpPr>
            <p:cNvPr id="26" name="Title 4"/>
            <p:cNvSpPr txBox="1"/>
            <p:nvPr>
              <p:custDataLst>
                <p:tags r:id="rId19"/>
              </p:custDataLst>
            </p:nvPr>
          </p:nvSpPr>
          <p:spPr>
            <a:xfrm>
              <a:off x="7865633" y="1946221"/>
              <a:ext cx="2945802" cy="37009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Playfair Display Black" charset="0"/>
                  <a:ea typeface="Playfair Display Black" charset="0"/>
                  <a:cs typeface="Playfair Display Black" charset="0"/>
                </a:defRPr>
              </a:lvl1pPr>
            </a:lstStyle>
            <a:p>
              <a:pPr algn="l"/>
              <a:r>
                <a:rPr lang="zh-CN" altLang="en-US" sz="2000" dirty="0"/>
                <a:t>三个月</a:t>
              </a:r>
              <a:endParaRPr lang="zh-CN" altLang="en-US" sz="2000" dirty="0"/>
            </a:p>
          </p:txBody>
        </p:sp>
        <p:cxnSp>
          <p:nvCxnSpPr>
            <p:cNvPr id="27" name="Straight Connector 31"/>
            <p:cNvCxnSpPr/>
            <p:nvPr>
              <p:custDataLst>
                <p:tags r:id="rId20"/>
              </p:custDataLst>
            </p:nvPr>
          </p:nvCxnSpPr>
          <p:spPr>
            <a:xfrm>
              <a:off x="7969940" y="2360535"/>
              <a:ext cx="613064" cy="0"/>
            </a:xfrm>
            <a:prstGeom prst="line">
              <a:avLst/>
            </a:prstGeom>
            <a:ln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32"/>
          <p:cNvGrpSpPr/>
          <p:nvPr>
            <p:custDataLst>
              <p:tags r:id="rId21"/>
            </p:custDataLst>
          </p:nvPr>
        </p:nvGrpSpPr>
        <p:grpSpPr>
          <a:xfrm>
            <a:off x="1755865" y="4842174"/>
            <a:ext cx="237581" cy="237581"/>
            <a:chOff x="7250654" y="2012478"/>
            <a:chExt cx="237581" cy="237581"/>
          </a:xfrm>
        </p:grpSpPr>
        <p:sp>
          <p:nvSpPr>
            <p:cNvPr id="29" name="Oval 33"/>
            <p:cNvSpPr/>
            <p:nvPr>
              <p:custDataLst>
                <p:tags r:id="rId22"/>
              </p:custDataLst>
            </p:nvPr>
          </p:nvSpPr>
          <p:spPr>
            <a:xfrm>
              <a:off x="7250654" y="2012478"/>
              <a:ext cx="237581" cy="2375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34"/>
            <p:cNvSpPr/>
            <p:nvPr>
              <p:custDataLst>
                <p:tags r:id="rId23"/>
              </p:custDataLst>
            </p:nvPr>
          </p:nvSpPr>
          <p:spPr>
            <a:xfrm>
              <a:off x="7288308" y="2050133"/>
              <a:ext cx="162271" cy="1622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Connector 36"/>
          <p:cNvCxnSpPr>
            <a:stCxn id="14" idx="4"/>
            <a:endCxn id="18" idx="0"/>
          </p:cNvCxnSpPr>
          <p:nvPr>
            <p:custDataLst>
              <p:tags r:id="rId24"/>
            </p:custDataLst>
          </p:nvPr>
        </p:nvCxnSpPr>
        <p:spPr>
          <a:xfrm>
            <a:off x="1874656" y="2250059"/>
            <a:ext cx="0" cy="118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7"/>
          <p:cNvCxnSpPr>
            <a:stCxn id="18" idx="4"/>
            <a:endCxn id="29" idx="0"/>
          </p:cNvCxnSpPr>
          <p:nvPr>
            <p:custDataLst>
              <p:tags r:id="rId25"/>
            </p:custDataLst>
          </p:nvPr>
        </p:nvCxnSpPr>
        <p:spPr>
          <a:xfrm>
            <a:off x="1874656" y="3671924"/>
            <a:ext cx="0" cy="1170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0"/>
          <p:cNvCxnSpPr>
            <a:stCxn id="29" idx="4"/>
          </p:cNvCxnSpPr>
          <p:nvPr/>
        </p:nvCxnSpPr>
        <p:spPr>
          <a:xfrm>
            <a:off x="1874656" y="5079755"/>
            <a:ext cx="0" cy="1778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3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问题与挑战</a:t>
            </a:r>
            <a:endParaRPr kumimoji="1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0" y="3037799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1458722" y="2085286"/>
            <a:ext cx="1891698" cy="190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5150185" y="2085288"/>
            <a:ext cx="1891698" cy="190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质量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8965473" y="2085285"/>
            <a:ext cx="1891698" cy="190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1267460" y="4194175"/>
            <a:ext cx="22733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游戏内的对象创建，应用以及管理。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战斗系统。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环境渲染。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5320926" y="4193904"/>
            <a:ext cx="15527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修改旧代码的覆盖率，全面性。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9134944" y="4194116"/>
            <a:ext cx="1552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游戏的打包，构建流程。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3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对游戏开发的理解</a:t>
            </a:r>
            <a:endParaRPr kumimoji="1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4700" y="1652905"/>
            <a:ext cx="10165080" cy="3611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根据目前的工作而言，游戏开发可以概括为以下</a:t>
            </a:r>
            <a:r>
              <a:rPr lang="zh-CN" altLang="en-US"/>
              <a:t>几点：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前端开发主要负责实现玩家的交互</a:t>
            </a:r>
            <a:r>
              <a:rPr lang="zh-CN" altLang="en-US"/>
              <a:t>体验。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完成策划的需求，根据文档和</a:t>
            </a:r>
            <a:r>
              <a:rPr lang="en-US" altLang="zh-CN"/>
              <a:t>UX</a:t>
            </a:r>
            <a:r>
              <a:rPr lang="zh-CN" altLang="en-US"/>
              <a:t>设计稿设计一套开发方案。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实现</a:t>
            </a:r>
            <a:r>
              <a:rPr lang="zh-CN" altLang="en-US"/>
              <a:t>方案过程中要考虑到性能，可维护性，健壮</a:t>
            </a:r>
            <a:r>
              <a:rPr lang="zh-CN" altLang="en-US"/>
              <a:t>性。</a:t>
            </a:r>
            <a:endParaRPr lang="zh-CN" altLang="en-US"/>
          </a:p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实现方案过程中要考虑到不同平台，不同分辨率，不同设备的适配。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与后端要进行紧密的配合，确保协议能够正确的在双端</a:t>
            </a:r>
            <a:r>
              <a:rPr lang="zh-CN" altLang="en-US"/>
              <a:t>运行。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当游戏的逻辑出现问题时，能够快速的定位问题，准确的修复</a:t>
            </a:r>
            <a:r>
              <a:rPr lang="zh-CN" altLang="en-US"/>
              <a:t>问题。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10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11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12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13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14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15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16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17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18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19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20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1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2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3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4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5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6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7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8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29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3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30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31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32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33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34.xml><?xml version="1.0" encoding="utf-8"?>
<p:tagLst xmlns:p="http://schemas.openxmlformats.org/presentationml/2006/main">
  <p:tag name="KSO_WM_DIAGRAM_VIRTUALLY_FRAME" val="{&quot;height&quot;:322.81070866141715,&quot;left&quot;:138.25708661417323,&quot;top&quot;:153.24574803149605,&quot;width&quot;:323.32354330708665}"/>
</p:tagLst>
</file>

<file path=ppt/tags/tag35.xml><?xml version="1.0" encoding="utf-8"?>
<p:tagLst xmlns:p="http://schemas.openxmlformats.org/presentationml/2006/main">
  <p:tag name="KSO_WM_DIAGRAM_VIRTUALLY_FRAME" val="{&quot;height&quot;:284.05433070866144,&quot;left&quot;:0,&quot;top&quot;:164.19566929133856,&quot;width&quot;:960}"/>
</p:tagLst>
</file>

<file path=ppt/tags/tag36.xml><?xml version="1.0" encoding="utf-8"?>
<p:tagLst xmlns:p="http://schemas.openxmlformats.org/presentationml/2006/main">
  <p:tag name="KSO_WM_DIAGRAM_VIRTUALLY_FRAME" val="{&quot;height&quot;:284.05433070866144,&quot;left&quot;:0,&quot;top&quot;:164.19566929133856,&quot;width&quot;:960}"/>
</p:tagLst>
</file>

<file path=ppt/tags/tag37.xml><?xml version="1.0" encoding="utf-8"?>
<p:tagLst xmlns:p="http://schemas.openxmlformats.org/presentationml/2006/main">
  <p:tag name="KSO_WM_DIAGRAM_VIRTUALLY_FRAME" val="{&quot;height&quot;:284.05433070866144,&quot;left&quot;:0,&quot;top&quot;:164.19566929133856,&quot;width&quot;:960}"/>
</p:tagLst>
</file>

<file path=ppt/tags/tag38.xml><?xml version="1.0" encoding="utf-8"?>
<p:tagLst xmlns:p="http://schemas.openxmlformats.org/presentationml/2006/main">
  <p:tag name="KSO_WM_DIAGRAM_VIRTUALLY_FRAME" val="{&quot;height&quot;:284.05433070866144,&quot;left&quot;:0,&quot;top&quot;:164.19566929133856,&quot;width&quot;:960}"/>
</p:tagLst>
</file>

<file path=ppt/tags/tag39.xml><?xml version="1.0" encoding="utf-8"?>
<p:tagLst xmlns:p="http://schemas.openxmlformats.org/presentationml/2006/main">
  <p:tag name="KSO_WM_DIAGRAM_VIRTUALLY_FRAME" val="{&quot;height&quot;:284.05433070866144,&quot;left&quot;:0,&quot;top&quot;:164.19566929133856,&quot;width&quot;:960}"/>
</p:tagLst>
</file>

<file path=ppt/tags/tag4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40.xml><?xml version="1.0" encoding="utf-8"?>
<p:tagLst xmlns:p="http://schemas.openxmlformats.org/presentationml/2006/main">
  <p:tag name="KSO_WM_DIAGRAM_VIRTUALLY_FRAME" val="{&quot;height&quot;:284.05433070866144,&quot;left&quot;:0,&quot;top&quot;:164.19566929133856,&quot;width&quot;:960}"/>
</p:tagLst>
</file>

<file path=ppt/tags/tag41.xml><?xml version="1.0" encoding="utf-8"?>
<p:tagLst xmlns:p="http://schemas.openxmlformats.org/presentationml/2006/main">
  <p:tag name="KSO_WM_DIAGRAM_VIRTUALLY_FRAME" val="{&quot;height&quot;:284.05433070866144,&quot;left&quot;:0,&quot;top&quot;:164.19566929133856,&quot;width&quot;:960}"/>
</p:tagLst>
</file>

<file path=ppt/tags/tag42.xml><?xml version="1.0" encoding="utf-8"?>
<p:tagLst xmlns:p="http://schemas.openxmlformats.org/presentationml/2006/main">
  <p:tag name="commondata" val="eyJoZGlkIjoiMGVlZDQwNzU3YmRhYzQ2YWNhNWQ3NDc5Y2YwNDgzNWQifQ=="/>
</p:tagLst>
</file>

<file path=ppt/tags/tag5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6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7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8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ags/tag9.xml><?xml version="1.0" encoding="utf-8"?>
<p:tagLst xmlns:p="http://schemas.openxmlformats.org/presentationml/2006/main">
  <p:tag name="KSO_WM_DIAGRAM_VIRTUALLY_FRAME" val="{&quot;height&quot;:463.9979527559055,&quot;left&quot;:441.8953543307087,&quot;top&quot;:44.0020472440945,&quot;width&quot;:391.02433070866135}"/>
</p:tagLst>
</file>

<file path=ppt/theme/theme1.xml><?xml version="1.0" encoding="utf-8"?>
<a:theme xmlns:a="http://schemas.openxmlformats.org/drawingml/2006/main" name="Office 主题​​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1040</Words>
  <Application>WPS 演示</Application>
  <PresentationFormat>宽屏</PresentationFormat>
  <Paragraphs>150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</vt:lpstr>
      <vt:lpstr>Source Han Serif SC</vt:lpstr>
      <vt:lpstr>Playfair Display</vt:lpstr>
      <vt:lpstr>Segoe Print</vt:lpstr>
      <vt:lpstr>Playfair Display Black</vt:lpstr>
      <vt:lpstr>黑体</vt:lpstr>
      <vt:lpstr>Arial Unicode MS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梁兆岚</dc:creator>
  <cp:lastModifiedBy>kirakuiin</cp:lastModifiedBy>
  <cp:revision>368</cp:revision>
  <dcterms:created xsi:type="dcterms:W3CDTF">2019-06-19T02:08:00Z</dcterms:created>
  <dcterms:modified xsi:type="dcterms:W3CDTF">2025-02-25T10:11:41Z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E24EE254F32D469A9AB7BE9E1B4D7065_13</vt:lpwstr>
  </property>
</Properties>
</file>